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7" r:id="rId2"/>
    <p:sldId id="257" r:id="rId3"/>
    <p:sldId id="258" r:id="rId4"/>
    <p:sldId id="261" r:id="rId5"/>
    <p:sldId id="262" r:id="rId6"/>
    <p:sldId id="259" r:id="rId7"/>
    <p:sldId id="264" r:id="rId8"/>
    <p:sldId id="263" r:id="rId9"/>
    <p:sldId id="269" r:id="rId10"/>
    <p:sldId id="260" r:id="rId11"/>
    <p:sldId id="265" r:id="rId12"/>
    <p:sldId id="295" r:id="rId13"/>
    <p:sldId id="271" r:id="rId14"/>
    <p:sldId id="282" r:id="rId15"/>
    <p:sldId id="266" r:id="rId16"/>
    <p:sldId id="267" r:id="rId17"/>
    <p:sldId id="272" r:id="rId18"/>
    <p:sldId id="273" r:id="rId19"/>
    <p:sldId id="277" r:id="rId20"/>
    <p:sldId id="279" r:id="rId21"/>
    <p:sldId id="280" r:id="rId22"/>
    <p:sldId id="296" r:id="rId23"/>
    <p:sldId id="281" r:id="rId24"/>
    <p:sldId id="285" r:id="rId25"/>
    <p:sldId id="286" r:id="rId26"/>
    <p:sldId id="274" r:id="rId27"/>
    <p:sldId id="275" r:id="rId28"/>
    <p:sldId id="288" r:id="rId29"/>
    <p:sldId id="289" r:id="rId30"/>
    <p:sldId id="290" r:id="rId31"/>
    <p:sldId id="291" r:id="rId32"/>
    <p:sldId id="292" r:id="rId33"/>
    <p:sldId id="293" r:id="rId34"/>
    <p:sldId id="284" r:id="rId35"/>
    <p:sldId id="283" r:id="rId36"/>
    <p:sldId id="276" r:id="rId37"/>
    <p:sldId id="268" r:id="rId38"/>
    <p:sldId id="297" r:id="rId39"/>
    <p:sldId id="298" r:id="rId40"/>
    <p:sldId id="299" r:id="rId4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3F6CC-78AD-452A-9FA2-47DF35BCDB89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5862F-AD94-45AF-8985-4454541BF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17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21D395-82C8-447F-9864-734E7F6E5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1B5112B-FB8A-4238-8D53-CBD7F4981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799EA3-4F28-4F7D-B99A-0688A79A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4588-B6B5-457D-A2AB-8E6DFBA5907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4B7445-5E83-45ED-8CFE-A964498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FA8EDC-EB9B-4BF2-BE79-A581E8B8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4991-D9E2-47BB-B754-35B3D1244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80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4CFAB5-1388-44D9-8CF6-090B174C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85FAFF3-4F9C-4C25-8148-A0732E953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4E5F28-8DE4-4357-B395-254E05DD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4588-B6B5-457D-A2AB-8E6DFBA5907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89A3D9-FB13-4430-AB13-DB0897F6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BF6F38C-B1EC-4BF2-BB91-C68121948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4991-D9E2-47BB-B754-35B3D1244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45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93923D4-EF71-485C-BAB7-B3A1FCE66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5F8A316-12AC-4258-AB4E-2CB120B62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D43853-97E3-4758-8E02-07462E88A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4588-B6B5-457D-A2AB-8E6DFBA5907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EB0301-6747-4932-B3C7-A7D202C1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B5DB53-53D7-4947-8F15-3EE41AAE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4991-D9E2-47BB-B754-35B3D1244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75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E14199-CDDE-44CE-88CC-06F854670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8B30D1-C126-4F53-85F4-3B5905028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530605-9975-4E99-AAC0-E203AF69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4588-B6B5-457D-A2AB-8E6DFBA5907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CDAD7B-84DA-4041-8CFA-6DA8F67E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D7F392-18BB-44A5-900C-38464A8A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4991-D9E2-47BB-B754-35B3D1244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4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AA1FD5-5BED-459A-ABAB-5B963417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EF10D7C-D4C5-4EB2-8D73-947C4879E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05F470-1F29-4B5F-8882-EDC1AEEC3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4588-B6B5-457D-A2AB-8E6DFBA5907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B5B9E3-3207-4EE1-A805-70188A2B4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DE25DD-46FB-4F4E-8DB9-7C851040F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4991-D9E2-47BB-B754-35B3D1244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02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FADD25-0C07-4E4E-A4A3-9221D811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A9D61A-4F2B-4771-ABDA-959B309C8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F5E4DB4-D426-442B-8609-DBD1C19E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DD976C7-16FF-4FA6-BBDA-72011DD1B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4588-B6B5-457D-A2AB-8E6DFBA5907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F5671C-29D0-48C3-8D5A-82D6AA00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40F8D7A-E172-4B01-B469-4F3641F6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4991-D9E2-47BB-B754-35B3D1244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01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0D4895-05E4-47AB-B91B-C5E34939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731DF1-953D-455B-93B4-0FFF47086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80EE9B9-117D-42FF-8873-9D5E82F2B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BF94BF7-E4E9-47B1-B094-570008ED7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6322971-9396-4E41-A488-F0DCF0EDF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E49EC88-1CDA-4F12-BC52-37D50CF2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4588-B6B5-457D-A2AB-8E6DFBA5907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672534D-2A5F-436A-95E3-84CA3616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B5E29AD-03EE-4F22-A5D0-F5462318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4991-D9E2-47BB-B754-35B3D1244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0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DAF1A2-EACA-434C-9B19-9F06E400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125C5A1-3F66-4188-A15C-E254FD31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4588-B6B5-457D-A2AB-8E6DFBA5907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2856529-A2DA-4C1F-8811-D5113486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96C693F-2744-4F1A-8943-8FB9AF33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4991-D9E2-47BB-B754-35B3D1244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86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F67D9E4-97BB-4E5F-968D-68475271E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4588-B6B5-457D-A2AB-8E6DFBA5907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385583B-3445-4744-8147-3A9BF2AF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9D07FFA-DAC7-4BB3-88BF-2DE00D1F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4991-D9E2-47BB-B754-35B3D1244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54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21429E-399F-4C9F-B564-6994DF1C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BC39A8-EE33-4DFF-9A43-D79EBEE2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5F610B0-6B51-46A2-920E-A6B86D609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675A564-E1B7-4EEA-B466-EE5CD74B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4588-B6B5-457D-A2AB-8E6DFBA5907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56E596D-C141-442F-95DC-B1973A1E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325905A-62F4-48BD-886F-E4C1A13C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4991-D9E2-47BB-B754-35B3D1244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06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39177C-3DBF-4EFF-B18A-0652B881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4CBB121-DFC9-4D5F-8261-6D4722630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A853579-74FC-4E34-8C4D-2569B37D9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0D422B3-3527-4E19-828E-4FB59138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4588-B6B5-457D-A2AB-8E6DFBA5907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9AB0CF0-DC7E-46A7-B307-F0FE30018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B3AAB62-F555-4F8F-BF14-279166FA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4991-D9E2-47BB-B754-35B3D1244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84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0344815-BF77-4661-9ED1-091DF531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DDD8E9-CFD3-4881-AA26-394629CD3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E733B8-406A-49B6-BE6D-1F5050300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94588-B6B5-457D-A2AB-8E6DFBA5907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644775-0899-4366-97BE-DAAEC5E26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62D1CB-33C2-4FC4-8498-5CE22F114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F4991-D9E2-47BB-B754-35B3D1244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33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C12D74-F75F-40F8-B1BB-C79ADC140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02" y="1122363"/>
            <a:ext cx="11485984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Why do employees like to </a:t>
            </a:r>
            <a:br>
              <a:rPr lang="en-US" altLang="zh-TW" dirty="0"/>
            </a:br>
            <a:r>
              <a:rPr lang="en-US" altLang="zh-TW" dirty="0"/>
              <a:t>be paid with Options?</a:t>
            </a:r>
            <a:br>
              <a:rPr lang="en-US" altLang="zh-TW" dirty="0"/>
            </a:br>
            <a:r>
              <a:rPr lang="en-US" altLang="zh-TW" dirty="0"/>
              <a:t>A multi-period prospect theory approach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AA7ADD7-FE5E-4251-B65B-1FC091469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Lei Sun, Martin </a:t>
            </a:r>
            <a:r>
              <a:rPr lang="en-US" altLang="zh-TW" dirty="0" err="1"/>
              <a:t>Widdicks</a:t>
            </a:r>
            <a:endParaRPr lang="en-US" altLang="zh-TW" dirty="0"/>
          </a:p>
          <a:p>
            <a:r>
              <a:rPr lang="en-US" altLang="zh-TW" dirty="0"/>
              <a:t>Journal of Corporate Finance 2016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0633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EE8691-5C81-4B8F-A9EE-37C4057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02DFB0-B102-4465-B211-BE396637D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See ESO as at-the-money American call for 10 years maturity</a:t>
            </a:r>
          </a:p>
          <a:p>
            <a:pPr marL="0" indent="0">
              <a:buNone/>
            </a:pPr>
            <a:r>
              <a:rPr lang="en-US" altLang="zh-TW" dirty="0"/>
              <a:t>(without vesting period)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13AD024-1ED2-4195-96D9-49E84CE38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70236"/>
            <a:ext cx="3259161" cy="97914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0A04D69-4891-408B-B6C4-9B31DB5C4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99122"/>
            <a:ext cx="3569020" cy="109053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94168D4-D6A2-4C27-A2C8-A953262047C6}"/>
              </a:ext>
            </a:extLst>
          </p:cNvPr>
          <p:cNvSpPr txBox="1"/>
          <p:nvPr/>
        </p:nvSpPr>
        <p:spPr>
          <a:xfrm>
            <a:off x="838200" y="3166093"/>
            <a:ext cx="871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Company stock price at time t follows  geometric Brownian motion :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2ED9773-3148-4A4D-A54D-428B928EA2AA}"/>
                  </a:ext>
                </a:extLst>
              </p:cNvPr>
              <p:cNvSpPr txBox="1"/>
              <p:nvPr/>
            </p:nvSpPr>
            <p:spPr>
              <a:xfrm>
                <a:off x="6096000" y="5489656"/>
                <a:ext cx="3754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𝑠𝑡𝑎𝑛𝑑𝑎𝑟𝑑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𝑛𝑜𝑟𝑚𝑎𝑙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𝑑𝑖𝑠𝑡𝑟𝑖𝑏𝑢𝑡𝑖𝑜𝑛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2ED9773-3148-4A4D-A54D-428B928EA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489656"/>
                <a:ext cx="375461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12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D5DE37-BC96-4F96-997C-32134DADA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94DCD8-08D6-4233-B4A2-0096CEF47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TW" dirty="0"/>
              <a:t>Utility function : 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Probability weighting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A153C8B-C6E4-45AE-9B9F-46B29BE16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00577"/>
            <a:ext cx="4647663" cy="126371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EBF843B-6382-4135-9AC4-419DB1EFB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64" y="4828006"/>
            <a:ext cx="5228933" cy="1927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9C130BB-FF8A-4D10-A639-DA2C35C7A8CF}"/>
                  </a:ext>
                </a:extLst>
              </p:cNvPr>
              <p:cNvSpPr txBox="1"/>
              <p:nvPr/>
            </p:nvSpPr>
            <p:spPr>
              <a:xfrm>
                <a:off x="4009325" y="3333459"/>
                <a:ext cx="78791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𝑅𝑃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𝑟𝑒𝑓𝑒𝑟𝑒𝑛𝑐𝑒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𝑝𝑜𝑖𝑛𝑡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𝑡h𝑖𝑠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𝑝𝑎𝑝𝑒𝑟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𝑤𝑖𝑙𝑙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h𝑎𝑣𝑒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3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𝑅𝑃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9C130BB-FF8A-4D10-A639-DA2C35C7A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325" y="3333459"/>
                <a:ext cx="7879145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70198DD-BC1D-437D-A9E3-4AC5C85739DD}"/>
                  </a:ext>
                </a:extLst>
              </p:cNvPr>
              <p:cNvSpPr txBox="1"/>
              <p:nvPr/>
            </p:nvSpPr>
            <p:spPr>
              <a:xfrm>
                <a:off x="5273132" y="3808411"/>
                <a:ext cx="53515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𝑎𝑣𝑒𝑟𝑠𝑖𝑜𝑛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𝑐𝑜𝑒𝑓𝑓𝑖𝑐𝑖𝑒𝑛𝑡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70198DD-BC1D-437D-A9E3-4AC5C8573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132" y="3808411"/>
                <a:ext cx="5351529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419BFE7-5080-416E-9C10-209C52DBF5DF}"/>
                  </a:ext>
                </a:extLst>
              </p:cNvPr>
              <p:cNvSpPr txBox="1"/>
              <p:nvPr/>
            </p:nvSpPr>
            <p:spPr>
              <a:xfrm>
                <a:off x="5298074" y="4296422"/>
                <a:ext cx="53016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𝑝𝑢𝑛𝑖𝑠h𝑚𝑒𝑛𝑡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𝑐𝑜𝑒𝑓𝑓𝑖𝑐𝑖𝑒𝑛𝑡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419BFE7-5080-416E-9C10-209C52DBF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074" y="4296422"/>
                <a:ext cx="5301644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C28BC4D-A12B-45B5-8D30-EE90DFEFB465}"/>
                  </a:ext>
                </a:extLst>
              </p:cNvPr>
              <p:cNvSpPr txBox="1"/>
              <p:nvPr/>
            </p:nvSpPr>
            <p:spPr>
              <a:xfrm>
                <a:off x="7212983" y="5253633"/>
                <a:ext cx="27043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AC28BC4D-A12B-45B5-8D30-EE90DFEFB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983" y="5253633"/>
                <a:ext cx="2704330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CB6DAC6-3E43-4D6B-B8AC-1A2EE6F63889}"/>
                  </a:ext>
                </a:extLst>
              </p:cNvPr>
              <p:cNvSpPr txBox="1"/>
              <p:nvPr/>
            </p:nvSpPr>
            <p:spPr>
              <a:xfrm>
                <a:off x="6415505" y="5896401"/>
                <a:ext cx="501150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𝑎𝑟𝑒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𝑑𝑒𝑔𝑟𝑒𝑒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𝑝𝑟𝑜𝑏𝑎𝑏𝑖𝑙𝑖𝑡𝑦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𝑤𝑒𝑖𝑔h𝑡𝑖𝑛𝑔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CB6DAC6-3E43-4D6B-B8AC-1A2EE6F63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505" y="5896401"/>
                <a:ext cx="5011500" cy="830997"/>
              </a:xfrm>
              <a:prstGeom prst="rect">
                <a:avLst/>
              </a:prstGeom>
              <a:blipFill>
                <a:blip r:embed="rId8"/>
                <a:stretch>
                  <a:fillRect b="-87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13E3152-0841-46D1-8E07-FAD809F5DC73}"/>
                  </a:ext>
                </a:extLst>
              </p:cNvPr>
              <p:cNvSpPr/>
              <p:nvPr/>
            </p:nvSpPr>
            <p:spPr>
              <a:xfrm>
                <a:off x="6539262" y="2907003"/>
                <a:ext cx="24688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𝑝𝑜𝑠𝑠𝑖𝑏𝑙𝑒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𝑝𝑎𝑦𝑜𝑓𝑓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E13E3152-0841-46D1-8E07-FAD809F5D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262" y="2907003"/>
                <a:ext cx="2468817" cy="400110"/>
              </a:xfrm>
              <a:prstGeom prst="rect">
                <a:avLst/>
              </a:prstGeom>
              <a:blipFill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8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BF7599-787F-45A1-93AC-B8C89A29D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7A91FC-399B-4FF5-B7B5-2138611A7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3154380-8C82-44BA-AA68-F5DCE4B66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372" y="1570801"/>
            <a:ext cx="8209628" cy="4002843"/>
          </a:xfrm>
          <a:prstGeom prst="rect">
            <a:avLst/>
          </a:prstGeom>
        </p:spPr>
      </p:pic>
      <p:pic>
        <p:nvPicPr>
          <p:cNvPr id="5" name="Picture 2" descr="Value function in Prospect Theory Graph.jpg">
            <a:extLst>
              <a:ext uri="{FF2B5EF4-FFF2-40B4-BE49-F238E27FC236}">
                <a16:creationId xmlns:a16="http://schemas.microsoft.com/office/drawing/2014/main" id="{01B664E3-D351-4805-A9C1-37031400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3424"/>
            <a:ext cx="4617319" cy="29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248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92233604-030C-4C68-BC4C-9767D54E38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altLang="zh-TW" i="0">
                          <a:latin typeface="Cambria Math" panose="02040503050406030204" pitchFamily="18" charset="0"/>
                        </a:rPr>
                        <m:t>eference</m:t>
                      </m:r>
                      <m:r>
                        <a:rPr lang="en-US" altLang="zh-TW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i="0">
                          <a:latin typeface="Cambria Math" panose="02040503050406030204" pitchFamily="18" charset="0"/>
                        </a:rPr>
                        <m:t>point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92233604-030C-4C68-BC4C-9767D54E3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7DFE470-6D70-4771-A4D4-76396970F0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e>
                    </m:func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Intuitive one,  which is the value of immediate exercise (intrinsic value)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𝐵𝑆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b="0" dirty="0"/>
              </a:p>
              <a:p>
                <a:pPr marL="0" indent="0">
                  <a:buNone/>
                </a:pPr>
                <a:r>
                  <a:rPr lang="en-US" altLang="zh-TW" dirty="0"/>
                  <a:t>B-S price of European call (mature in T - t)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For those who are in greater financial sophistication, who can dynamically hedge this option.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𝑑𝑒𝑟𝑖𝑣𝑒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nary>
                      <m:nary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the average company stock price in past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years.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7DFE470-6D70-4771-A4D4-76396970F0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b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81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8FFE5D-1DC7-40E7-9356-4B35CD2C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Advanced reference point model</a:t>
            </a:r>
            <a:br>
              <a:rPr lang="en-US" altLang="zh-TW" dirty="0"/>
            </a:br>
            <a:r>
              <a:rPr lang="en-US" altLang="zh-TW" dirty="0"/>
              <a:t> (</a:t>
            </a:r>
            <a:r>
              <a:rPr lang="en-US" altLang="zh-TW" dirty="0" err="1"/>
              <a:t>Barberis</a:t>
            </a:r>
            <a:r>
              <a:rPr lang="en-US" altLang="zh-TW" dirty="0"/>
              <a:t> et al. (2001))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09EE960-BE35-4EF4-8E0D-3D01A38D47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𝐿𝑒𝑡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𝑖𝑛𝑑𝑖𝑐𝑎𝑡𝑜𝑟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≔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nary>
                      <m:nary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09EE960-BE35-4EF4-8E0D-3D01A38D47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6519B818-9AAC-4D10-ACD2-FFFE814A8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0502"/>
            <a:ext cx="12192000" cy="38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8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416328-D102-4B13-9901-53B33EE08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694FAE2-CF46-4568-89A7-ACA98B7FA3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𝑑𝑒𝑠𝑖𝑐𝑖𝑜𝑛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𝑑𝑒𝑟𝑖𝑣𝑒𝑑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9694FAE2-CF46-4568-89A7-ACA98B7FA3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E83D240B-F616-42FB-BC64-E5D20AB97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50" y="1726533"/>
            <a:ext cx="9085055" cy="87429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E547B22-5799-4735-8156-921CCBA64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949" y="3429000"/>
            <a:ext cx="8440100" cy="108624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08C6C7B-C15B-40D8-B024-DF94F060D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916" y="4744850"/>
            <a:ext cx="6199322" cy="12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0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33128C-3375-47CC-AD20-95A2CF30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– Finite difference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E6CD1E-917D-4D13-9D9F-85E00B091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9EDA5F1-C191-4D92-963C-7A288F2C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47" y="336225"/>
            <a:ext cx="10920506" cy="618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35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8F12BE-D2E3-408D-89DD-CC2220FC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A2F72A-3DAC-4A08-B633-DB61000C9E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Setting time step for 1 year  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=0,1,2,…,10</m:t>
                    </m:r>
                  </m:oMath>
                </a14:m>
                <a:r>
                  <a:rPr lang="en-US" altLang="zh-TW" dirty="0"/>
                  <a:t>)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For general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+1 ,  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𝑠𝑒𝑎𝑟𝑐h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𝑓𝑟𝑜𝑚</m:t>
                    </m:r>
                  </m:oMath>
                </a14:m>
                <a:endParaRPr lang="en-US" altLang="zh-TW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exp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 )</m:t>
                          </m:r>
                        </m:e>
                      </m:func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𝑡𝑜</m:t>
                      </m:r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exp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+0.5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 )</m:t>
                          </m:r>
                        </m:e>
                      </m:func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Totally 2m moves from t to t+1.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≥8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2A2F72A-3DAC-4A08-B633-DB61000C9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731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880055-CF24-4319-8E31-0F4D3B98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D2D2A59-4712-4815-8AB2-BF74D2227E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dirty="0"/>
                  <a:t>We’ll have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For different time points.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To general time and position we can derive : 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With totally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+1  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𝑝𝑜𝑠𝑠𝑖𝑏𝑙𝑒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𝑛𝑜𝑑𝑒𝑠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D2D2A59-4712-4815-8AB2-BF74D2227E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872" b="-35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91BCF302-E432-4938-8D71-BB7988674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6" y="2257182"/>
            <a:ext cx="2701006" cy="86570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96A1E13-3243-47D1-8144-198FF2AAC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976" y="3763820"/>
            <a:ext cx="4165415" cy="72257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AC587BC-9E5B-4E78-885A-CEA8D5DD3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899" y="5132787"/>
            <a:ext cx="5180129" cy="7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85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93DC2C-452A-481D-8DD9-E1F1CAD86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16C9DFF3-63ED-4466-9EF5-E0170A624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38" y="4630622"/>
            <a:ext cx="5986462" cy="150195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99ACC6A-B008-4213-A416-1612E315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8843"/>
            <a:ext cx="12192000" cy="151224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C12C35E-44C8-4B47-81B7-7A4833A9E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7686"/>
            <a:ext cx="12192000" cy="154634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4FF4030-7A44-4725-97DB-B3EFE019E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080" y="4667946"/>
            <a:ext cx="5714307" cy="201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2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2C70FD-4B81-4400-8AC3-F8DEECF5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Prospect theory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9F71BC-8B39-4722-97C6-B8B391336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主流經濟學都假設每個人作決定時都是「理性決策」，會選擇  效用較高的結果，然而現實情況並不如此。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展望理論加入了人們對賺賠、與發生機率高低等條件的不對稱  心理效用，成功解釋了許多看來不理性的現象。</a:t>
            </a:r>
          </a:p>
        </p:txBody>
      </p:sp>
    </p:spTree>
    <p:extLst>
      <p:ext uri="{BB962C8B-B14F-4D97-AF65-F5344CB8AC3E}">
        <p14:creationId xmlns:p14="http://schemas.microsoft.com/office/powerpoint/2010/main" val="410989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33128C-3375-47CC-AD20-95A2CF30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 – Finite difference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E6CD1E-917D-4D13-9D9F-85E00B091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9EDA5F1-C191-4D92-963C-7A288F2C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69" y="172606"/>
            <a:ext cx="11841261" cy="67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66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066579-3076-4B6E-8D9D-1D72A869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Firm cost of ESO	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FEDB149-8786-4A0A-8EBE-31A97C7A22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Firm can hedge the cost of offering option, pricing under risk-neutral.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𝐷𝑒𝑓𝑖𝑛𝑒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𝑒𝑥𝑒𝑟𝑐𝑖𝑠𝑒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𝑏𝑜𝑢𝑛𝑑𝑎𝑟𝑦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𝑠𝑎𝑡𝑖𝑠𝑓𝑦𝑖𝑛𝑔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endParaRPr lang="en-US" altLang="zh-TW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𝑆𝑇𝑂𝐶𝐾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𝑝𝑟𝑖𝑐𝑒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h𝑜𝑙𝑑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𝑒𝑥𝑒𝑟𝑐𝑖𝑠𝑒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FEDB149-8786-4A0A-8EBE-31A97C7A22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7CEDB5CC-0883-48E4-BF82-B80FE067F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56" y="4505244"/>
            <a:ext cx="11376088" cy="143835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C0F5FD5-1269-495B-B364-48E021AE6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381" y="2445617"/>
            <a:ext cx="3008121" cy="7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34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44ECDD-8ACF-45E9-ACC0-5B37CC7A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Expected Utility   (terminal wealth)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9529D22-69C2-40C6-93ED-439250E380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9529D22-69C2-40C6-93ED-439250E380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823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C12D74-F75F-40F8-B1BB-C79ADC140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02" y="1122363"/>
            <a:ext cx="11485984" cy="2387600"/>
          </a:xfrm>
        </p:spPr>
        <p:txBody>
          <a:bodyPr>
            <a:normAutofit/>
          </a:bodyPr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AA7ADD7-FE5E-4251-B65B-1FC091469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ESO to Cash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759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96DD78-879A-4FC6-AD49-8B78A0F1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9C78AA-0791-4387-8E6C-F2AE1911E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C8AEB49-9B01-43FF-8D6A-888DDF9E6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784"/>
            <a:ext cx="12192000" cy="547443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EDD660E-47B5-45C1-B82D-D7F6480D7573}"/>
              </a:ext>
            </a:extLst>
          </p:cNvPr>
          <p:cNvSpPr txBox="1"/>
          <p:nvPr/>
        </p:nvSpPr>
        <p:spPr>
          <a:xfrm>
            <a:off x="4580274" y="1511396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RP1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B679769-5256-495F-B076-76B0067781E2}"/>
              </a:ext>
            </a:extLst>
          </p:cNvPr>
          <p:cNvSpPr txBox="1"/>
          <p:nvPr/>
        </p:nvSpPr>
        <p:spPr>
          <a:xfrm>
            <a:off x="4975919" y="1933356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RP2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0741CA4-0F6E-41B6-9DA5-35AAF687E28B}"/>
              </a:ext>
            </a:extLst>
          </p:cNvPr>
          <p:cNvSpPr txBox="1"/>
          <p:nvPr/>
        </p:nvSpPr>
        <p:spPr>
          <a:xfrm>
            <a:off x="4180114" y="1046975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RP3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D8264CB-ABBE-4321-8064-FC0962355255}"/>
              </a:ext>
            </a:extLst>
          </p:cNvPr>
          <p:cNvSpPr txBox="1"/>
          <p:nvPr/>
        </p:nvSpPr>
        <p:spPr>
          <a:xfrm>
            <a:off x="5125616" y="305966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0925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5E1D8C-4479-4F5F-9E51-4782183C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258F0A-95A9-464D-974B-85765E46F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With time to maturity varying</a:t>
            </a:r>
            <a:r>
              <a:rPr lang="zh-TW" altLang="en-US" dirty="0"/>
              <a:t> </a:t>
            </a:r>
            <a:r>
              <a:rPr lang="en-US" altLang="zh-TW" dirty="0"/>
              <a:t>from 1 year to 9 years (table2) </a:t>
            </a:r>
          </a:p>
          <a:p>
            <a:r>
              <a:rPr lang="en-US" altLang="zh-TW" dirty="0"/>
              <a:t>(10 year maturity can be observed in Table 3).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7589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947B91-CC23-43E3-A69F-9F4B20D0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1EFBFA-5E9B-4FFD-A77A-0A5321015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2841A2A-C4EE-4583-BF9A-A3B9C3FB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91" y="0"/>
            <a:ext cx="11767417" cy="6858000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7BD589DF-B1B5-4F89-8531-53EB7F2F7C5E}"/>
              </a:ext>
            </a:extLst>
          </p:cNvPr>
          <p:cNvSpPr/>
          <p:nvPr/>
        </p:nvSpPr>
        <p:spPr>
          <a:xfrm>
            <a:off x="1757779" y="2476870"/>
            <a:ext cx="9702553" cy="1597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774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61578D-0EF1-49CB-B1F5-E9144418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78250B-E330-4F3A-BA11-588C7352C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E1E9FE6-3BD2-4B31-B7CC-DF97083C9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63"/>
            <a:ext cx="12192000" cy="6807273"/>
          </a:xfrm>
          <a:prstGeom prst="rect">
            <a:avLst/>
          </a:prstGeom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8F55E638-A419-4E90-A78C-BF22B0881027}"/>
              </a:ext>
            </a:extLst>
          </p:cNvPr>
          <p:cNvSpPr/>
          <p:nvPr/>
        </p:nvSpPr>
        <p:spPr>
          <a:xfrm>
            <a:off x="1757779" y="2476870"/>
            <a:ext cx="9702553" cy="1597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EC736EC8-7C73-44A9-B70D-3B6937401598}"/>
              </a:ext>
            </a:extLst>
          </p:cNvPr>
          <p:cNvSpPr/>
          <p:nvPr/>
        </p:nvSpPr>
        <p:spPr>
          <a:xfrm rot="10800000">
            <a:off x="1537316" y="4494955"/>
            <a:ext cx="9702553" cy="1597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2702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8F5B64-7D7A-42D1-8BE2-3D27E1FE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內容版面配置區 3">
                <a:extLst>
                  <a:ext uri="{FF2B5EF4-FFF2-40B4-BE49-F238E27FC236}">
                    <a16:creationId xmlns:a16="http://schemas.microsoft.com/office/drawing/2014/main" id="{960EC9BA-B052-4C54-9362-D9689AD8E44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838200" y="1690688"/>
              <a:ext cx="4834812" cy="42411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9767">
                      <a:extLst>
                        <a:ext uri="{9D8B030D-6E8A-4147-A177-3AD203B41FA5}">
                          <a16:colId xmlns:a16="http://schemas.microsoft.com/office/drawing/2014/main" val="127924299"/>
                        </a:ext>
                      </a:extLst>
                    </a:gridCol>
                    <a:gridCol w="3275045">
                      <a:extLst>
                        <a:ext uri="{9D8B030D-6E8A-4147-A177-3AD203B41FA5}">
                          <a16:colId xmlns:a16="http://schemas.microsoft.com/office/drawing/2014/main" val="11032431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/>
                            <a:t>參數設定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78644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6522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K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4401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0.05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2223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r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0.05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4668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T 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3 , 1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4584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81704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p>
                                  </m:s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p>
                                  </m:s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altLang="zh-TW" dirty="0"/>
                            <a:t> 0.4637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4802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0.5363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2408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0.61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4378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0.69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54545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內容版面配置區 3">
                <a:extLst>
                  <a:ext uri="{FF2B5EF4-FFF2-40B4-BE49-F238E27FC236}">
                    <a16:creationId xmlns:a16="http://schemas.microsoft.com/office/drawing/2014/main" id="{960EC9BA-B052-4C54-9362-D9689AD8E44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49040432"/>
                  </p:ext>
                </p:extLst>
              </p:nvPr>
            </p:nvGraphicFramePr>
            <p:xfrm>
              <a:off x="838200" y="1690688"/>
              <a:ext cx="4834812" cy="42411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9767">
                      <a:extLst>
                        <a:ext uri="{9D8B030D-6E8A-4147-A177-3AD203B41FA5}">
                          <a16:colId xmlns:a16="http://schemas.microsoft.com/office/drawing/2014/main" val="127924299"/>
                        </a:ext>
                      </a:extLst>
                    </a:gridCol>
                    <a:gridCol w="3275045">
                      <a:extLst>
                        <a:ext uri="{9D8B030D-6E8A-4147-A177-3AD203B41FA5}">
                          <a16:colId xmlns:a16="http://schemas.microsoft.com/office/drawing/2014/main" val="11032431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/>
                            <a:t>參數設定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78644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91" t="-108197" r="-211719" b="-9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6522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K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4401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91" t="-308197" r="-211719" b="-7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0.05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2223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r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0.05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4668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91" t="-508197" r="-211719" b="-5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3 , 1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4584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91" t="-608197" r="-211719" b="-4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0.4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8170483"/>
                      </a:ext>
                    </a:extLst>
                  </a:tr>
                  <a:tr h="532765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91" t="-496552" r="-211719" b="-2264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47770" t="-496552" r="-743" b="-2264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4802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91" t="-850820" r="-211719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0.5363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2408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91" t="-950820" r="-211719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0.61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4378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391" t="-1050820" r="-21171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0.69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54545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內容版面配置區 3">
                <a:extLst>
                  <a:ext uri="{FF2B5EF4-FFF2-40B4-BE49-F238E27FC236}">
                    <a16:creationId xmlns:a16="http://schemas.microsoft.com/office/drawing/2014/main" id="{18DF4509-7E2E-47A1-9A04-23F0D479E5B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87537960"/>
                  </p:ext>
                </p:extLst>
              </p:nvPr>
            </p:nvGraphicFramePr>
            <p:xfrm>
              <a:off x="6096000" y="1690688"/>
              <a:ext cx="4834812" cy="330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6979">
                      <a:extLst>
                        <a:ext uri="{9D8B030D-6E8A-4147-A177-3AD203B41FA5}">
                          <a16:colId xmlns:a16="http://schemas.microsoft.com/office/drawing/2014/main" val="127924299"/>
                        </a:ext>
                      </a:extLst>
                    </a:gridCol>
                    <a:gridCol w="2937833">
                      <a:extLst>
                        <a:ext uri="{9D8B030D-6E8A-4147-A177-3AD203B41FA5}">
                          <a16:colId xmlns:a16="http://schemas.microsoft.com/office/drawing/2014/main" val="11032431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/>
                            <a:t>參數設定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78644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𝑅𝑃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TW" b="0" dirty="0"/>
                            <a:t>, if gain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𝑅𝑃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</m:oMath>
                          </a14:m>
                          <a:r>
                            <a:rPr lang="en-US" altLang="zh-TW" dirty="0"/>
                            <a:t>if loss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6522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)=0.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4394</m:t>
                                </m:r>
                              </m:oMath>
                            </m:oMathPara>
                          </a14:m>
                          <a:endParaRPr lang="en-US" altLang="zh-TW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0.4021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4401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)=0.4313</m:t>
                                </m:r>
                              </m:oMath>
                            </m:oMathPara>
                          </a14:m>
                          <a:endParaRPr lang="en-US" altLang="zh-TW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)=0.4769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2223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4668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TW" dirty="0"/>
                            <a:t> </a:t>
                          </a:r>
                        </a:p>
                        <a:p>
                          <a:pPr algn="ctr"/>
                          <a:r>
                            <a:rPr lang="en-US" altLang="zh-TW" dirty="0"/>
                            <a:t>(intrinsic value)</a:t>
                          </a:r>
                          <a:r>
                            <a:rPr lang="zh-TW" alt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, 0)</m:t>
                                </m:r>
                              </m:oMath>
                            </m:oMathPara>
                          </a14:m>
                          <a:endParaRPr lang="en-US" altLang="zh-TW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45847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內容版面配置區 3">
                <a:extLst>
                  <a:ext uri="{FF2B5EF4-FFF2-40B4-BE49-F238E27FC236}">
                    <a16:creationId xmlns:a16="http://schemas.microsoft.com/office/drawing/2014/main" id="{18DF4509-7E2E-47A1-9A04-23F0D479E5B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87537960"/>
                  </p:ext>
                </p:extLst>
              </p:nvPr>
            </p:nvGraphicFramePr>
            <p:xfrm>
              <a:off x="6096000" y="1690688"/>
              <a:ext cx="4834812" cy="330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96979">
                      <a:extLst>
                        <a:ext uri="{9D8B030D-6E8A-4147-A177-3AD203B41FA5}">
                          <a16:colId xmlns:a16="http://schemas.microsoft.com/office/drawing/2014/main" val="127924299"/>
                        </a:ext>
                      </a:extLst>
                    </a:gridCol>
                    <a:gridCol w="2937833">
                      <a:extLst>
                        <a:ext uri="{9D8B030D-6E8A-4147-A177-3AD203B41FA5}">
                          <a16:colId xmlns:a16="http://schemas.microsoft.com/office/drawing/2014/main" val="11032431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dirty="0"/>
                            <a:t>參數設定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786449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641" t="-62857" r="-155769" b="-3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65145" t="-62857" r="-830" b="-3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652249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641" t="-161321" r="-155769" b="-269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65145" t="-161321" r="-830" b="-2698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44018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641" t="-263810" r="-155769" b="-1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65145" t="-263810" r="-830" b="-17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2223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46681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641" t="-421905" r="-155769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65145" t="-421905" r="-830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45847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4109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2488E4-9E7E-44A2-B5C4-D95CBA46A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381D5E4-F273-4CA0-A64A-9A884EA57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F4A12B2-B90C-42C3-AAF3-6364CB6C332C}"/>
              </a:ext>
            </a:extLst>
          </p:cNvPr>
          <p:cNvSpPr/>
          <p:nvPr/>
        </p:nvSpPr>
        <p:spPr>
          <a:xfrm>
            <a:off x="1744824" y="3293706"/>
            <a:ext cx="87707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6D4D17B-5D8A-4047-871F-7FC2EFBA3C00}"/>
              </a:ext>
            </a:extLst>
          </p:cNvPr>
          <p:cNvSpPr/>
          <p:nvPr/>
        </p:nvSpPr>
        <p:spPr>
          <a:xfrm>
            <a:off x="3231501" y="2586888"/>
            <a:ext cx="87707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1.49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23A5D03-1653-4DFC-BDEE-75625CDCFAFF}"/>
              </a:ext>
            </a:extLst>
          </p:cNvPr>
          <p:cNvSpPr/>
          <p:nvPr/>
        </p:nvSpPr>
        <p:spPr>
          <a:xfrm>
            <a:off x="3231501" y="4001294"/>
            <a:ext cx="87707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0.67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7C22536-2EF7-45CF-813F-165659A9E19E}"/>
              </a:ext>
            </a:extLst>
          </p:cNvPr>
          <p:cNvSpPr/>
          <p:nvPr/>
        </p:nvSpPr>
        <p:spPr>
          <a:xfrm>
            <a:off x="5218922" y="1748543"/>
            <a:ext cx="87707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2.23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02CCC0E-1983-46C3-AD46-193B2A5BA493}"/>
              </a:ext>
            </a:extLst>
          </p:cNvPr>
          <p:cNvSpPr/>
          <p:nvPr/>
        </p:nvSpPr>
        <p:spPr>
          <a:xfrm>
            <a:off x="5218922" y="3293706"/>
            <a:ext cx="87707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522860B-B0FC-4B4D-9438-5D298C5EF7B7}"/>
              </a:ext>
            </a:extLst>
          </p:cNvPr>
          <p:cNvSpPr/>
          <p:nvPr/>
        </p:nvSpPr>
        <p:spPr>
          <a:xfrm>
            <a:off x="5218922" y="4572048"/>
            <a:ext cx="87707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0.45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6DC78E8-AA45-4225-A525-214EA8581AF9}"/>
              </a:ext>
            </a:extLst>
          </p:cNvPr>
          <p:cNvSpPr/>
          <p:nvPr/>
        </p:nvSpPr>
        <p:spPr>
          <a:xfrm>
            <a:off x="7252995" y="1115728"/>
            <a:ext cx="87707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3.32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51C4ADC-AF44-48C4-9508-07364CB33A09}"/>
              </a:ext>
            </a:extLst>
          </p:cNvPr>
          <p:cNvSpPr/>
          <p:nvPr/>
        </p:nvSpPr>
        <p:spPr>
          <a:xfrm>
            <a:off x="7252995" y="2586888"/>
            <a:ext cx="87707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1.49</a:t>
            </a:r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857DB9B-DAFE-4FF4-B9F3-D30DB507945A}"/>
              </a:ext>
            </a:extLst>
          </p:cNvPr>
          <p:cNvSpPr/>
          <p:nvPr/>
        </p:nvSpPr>
        <p:spPr>
          <a:xfrm>
            <a:off x="7252995" y="4001294"/>
            <a:ext cx="87707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0.67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3B5067D-55AB-4303-9933-8B8A463BFB71}"/>
              </a:ext>
            </a:extLst>
          </p:cNvPr>
          <p:cNvSpPr/>
          <p:nvPr/>
        </p:nvSpPr>
        <p:spPr>
          <a:xfrm>
            <a:off x="7252995" y="5415700"/>
            <a:ext cx="87707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0.30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231F0EF-BBE6-4798-A913-0A806C87F07F}"/>
              </a:ext>
            </a:extLst>
          </p:cNvPr>
          <p:cNvSpPr/>
          <p:nvPr/>
        </p:nvSpPr>
        <p:spPr>
          <a:xfrm>
            <a:off x="7252995" y="1556330"/>
            <a:ext cx="877078" cy="3265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2.32</a:t>
            </a: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6ED292F-67F9-45CF-BF63-32A553BCA631}"/>
              </a:ext>
            </a:extLst>
          </p:cNvPr>
          <p:cNvSpPr/>
          <p:nvPr/>
        </p:nvSpPr>
        <p:spPr>
          <a:xfrm>
            <a:off x="7252995" y="3290874"/>
            <a:ext cx="877078" cy="3265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0.49</a:t>
            </a: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DD11FD9-E926-4EAE-832C-020225478482}"/>
              </a:ext>
            </a:extLst>
          </p:cNvPr>
          <p:cNvSpPr/>
          <p:nvPr/>
        </p:nvSpPr>
        <p:spPr>
          <a:xfrm>
            <a:off x="7252995" y="4541994"/>
            <a:ext cx="877078" cy="3265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A44F36F-E63D-433E-8BE8-27D7B205F827}"/>
              </a:ext>
            </a:extLst>
          </p:cNvPr>
          <p:cNvSpPr/>
          <p:nvPr/>
        </p:nvSpPr>
        <p:spPr>
          <a:xfrm>
            <a:off x="7252995" y="6039098"/>
            <a:ext cx="877078" cy="3265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FEB1BDA-BF0E-4E87-AA24-FCC4A34C182E}"/>
              </a:ext>
            </a:extLst>
          </p:cNvPr>
          <p:cNvSpPr/>
          <p:nvPr/>
        </p:nvSpPr>
        <p:spPr>
          <a:xfrm>
            <a:off x="5218922" y="5092827"/>
            <a:ext cx="877078" cy="3265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80E09E6-509B-4F87-9178-B01586E2B4DF}"/>
              </a:ext>
            </a:extLst>
          </p:cNvPr>
          <p:cNvSpPr/>
          <p:nvPr/>
        </p:nvSpPr>
        <p:spPr>
          <a:xfrm>
            <a:off x="5218922" y="3714469"/>
            <a:ext cx="877078" cy="3265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0.21</a:t>
            </a:r>
            <a:endParaRPr lang="zh-TW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A17FD96-1ABC-4BAD-8EDF-60E8F5EA772F}"/>
              </a:ext>
            </a:extLst>
          </p:cNvPr>
          <p:cNvSpPr/>
          <p:nvPr/>
        </p:nvSpPr>
        <p:spPr>
          <a:xfrm>
            <a:off x="5218922" y="2166586"/>
            <a:ext cx="877078" cy="3265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1.27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6A95CC4-00C1-4DA1-8DFD-781A21947074}"/>
              </a:ext>
            </a:extLst>
          </p:cNvPr>
          <p:cNvSpPr/>
          <p:nvPr/>
        </p:nvSpPr>
        <p:spPr>
          <a:xfrm>
            <a:off x="3231501" y="3098209"/>
            <a:ext cx="877078" cy="3265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0.67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AF6C55A-A938-4350-A5BA-59DA2F755AED}"/>
              </a:ext>
            </a:extLst>
          </p:cNvPr>
          <p:cNvSpPr/>
          <p:nvPr/>
        </p:nvSpPr>
        <p:spPr>
          <a:xfrm>
            <a:off x="5218922" y="2584629"/>
            <a:ext cx="877078" cy="306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1.23</a:t>
            </a:r>
            <a:endParaRPr lang="zh-TW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B7FF5AF-795C-4AC7-8F45-38032733AC60}"/>
              </a:ext>
            </a:extLst>
          </p:cNvPr>
          <p:cNvSpPr/>
          <p:nvPr/>
        </p:nvSpPr>
        <p:spPr>
          <a:xfrm>
            <a:off x="5218922" y="4113077"/>
            <a:ext cx="877078" cy="306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EEAB536-A751-4E75-BDF7-03664327D74B}"/>
              </a:ext>
            </a:extLst>
          </p:cNvPr>
          <p:cNvSpPr/>
          <p:nvPr/>
        </p:nvSpPr>
        <p:spPr>
          <a:xfrm>
            <a:off x="5218922" y="5578986"/>
            <a:ext cx="877078" cy="306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EB7A001-CFC0-432D-BE22-FA7F9CB9C5EA}"/>
              </a:ext>
            </a:extLst>
          </p:cNvPr>
          <p:cNvSpPr/>
          <p:nvPr/>
        </p:nvSpPr>
        <p:spPr>
          <a:xfrm>
            <a:off x="3231501" y="4866745"/>
            <a:ext cx="877078" cy="306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2EEBE7F-9CE0-4554-A7EC-8B6BE9FF8301}"/>
              </a:ext>
            </a:extLst>
          </p:cNvPr>
          <p:cNvSpPr/>
          <p:nvPr/>
        </p:nvSpPr>
        <p:spPr>
          <a:xfrm>
            <a:off x="3231501" y="3556527"/>
            <a:ext cx="877078" cy="306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0.49</a:t>
            </a:r>
            <a:endParaRPr lang="zh-TW" altLang="en-US" dirty="0"/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A4E347A8-7994-485D-996B-E52C0792107B}"/>
              </a:ext>
            </a:extLst>
          </p:cNvPr>
          <p:cNvSpPr/>
          <p:nvPr/>
        </p:nvSpPr>
        <p:spPr>
          <a:xfrm>
            <a:off x="4891368" y="2075115"/>
            <a:ext cx="1572126" cy="509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5FE5C7CC-B564-40EB-9F42-A5157CD82A5B}"/>
              </a:ext>
            </a:extLst>
          </p:cNvPr>
          <p:cNvSpPr/>
          <p:nvPr/>
        </p:nvSpPr>
        <p:spPr>
          <a:xfrm>
            <a:off x="4871398" y="3622998"/>
            <a:ext cx="1572126" cy="509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EBD15FA-2260-44FE-9671-396F2D9535A2}"/>
              </a:ext>
            </a:extLst>
          </p:cNvPr>
          <p:cNvSpPr/>
          <p:nvPr/>
        </p:nvSpPr>
        <p:spPr>
          <a:xfrm>
            <a:off x="3231501" y="4419823"/>
            <a:ext cx="877078" cy="3265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0.09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C8639E3-8FFA-4A5A-B85D-D718BED67D17}"/>
              </a:ext>
            </a:extLst>
          </p:cNvPr>
          <p:cNvSpPr/>
          <p:nvPr/>
        </p:nvSpPr>
        <p:spPr>
          <a:xfrm>
            <a:off x="1744824" y="3783631"/>
            <a:ext cx="877078" cy="3265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0.34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6DE637A-7AD5-4077-8BE6-7E1AFF7A4BF1}"/>
              </a:ext>
            </a:extLst>
          </p:cNvPr>
          <p:cNvSpPr/>
          <p:nvPr/>
        </p:nvSpPr>
        <p:spPr>
          <a:xfrm>
            <a:off x="1308084" y="517750"/>
            <a:ext cx="1146357" cy="5979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Continue</a:t>
            </a:r>
          </a:p>
          <a:p>
            <a:pPr algn="ctr"/>
            <a:r>
              <a:rPr lang="en-US" altLang="zh-TW" dirty="0"/>
              <a:t>Value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B94AFEA-D092-49D6-BE5C-F56601CA5F7E}"/>
              </a:ext>
            </a:extLst>
          </p:cNvPr>
          <p:cNvSpPr/>
          <p:nvPr/>
        </p:nvSpPr>
        <p:spPr>
          <a:xfrm>
            <a:off x="2665443" y="517750"/>
            <a:ext cx="1146357" cy="5979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Exercise</a:t>
            </a:r>
          </a:p>
          <a:p>
            <a:pPr algn="ctr"/>
            <a:r>
              <a:rPr lang="en-US" altLang="zh-TW" dirty="0"/>
              <a:t>Value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A0934F8-4FC6-42C1-A424-6417F83154F7}"/>
              </a:ext>
            </a:extLst>
          </p:cNvPr>
          <p:cNvSpPr/>
          <p:nvPr/>
        </p:nvSpPr>
        <p:spPr>
          <a:xfrm>
            <a:off x="-14405" y="508976"/>
            <a:ext cx="1146357" cy="59797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Asset</a:t>
            </a:r>
          </a:p>
          <a:p>
            <a:pPr algn="ctr"/>
            <a:r>
              <a:rPr lang="en-US" altLang="zh-TW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03705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C6E265-984A-4493-B93F-E4DA05EB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Certainty effect (for high probability outcome)</a:t>
            </a:r>
            <a:endParaRPr lang="zh-TW" altLang="en-US" dirty="0"/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3B9FD9B1-82AF-446E-B7AA-9F508B4A0F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205667"/>
              </p:ext>
            </p:extLst>
          </p:nvPr>
        </p:nvGraphicFramePr>
        <p:xfrm>
          <a:off x="838200" y="2137941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55150876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616784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40111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B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734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Gain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95%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to win $10,000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100%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to win $9,499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461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Loss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95%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to loss $10,000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100%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to loss $9,499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124585"/>
                  </a:ext>
                </a:extLst>
              </a:tr>
            </a:tbl>
          </a:graphicData>
        </a:graphic>
      </p:graphicFrame>
      <p:sp>
        <p:nvSpPr>
          <p:cNvPr id="8" name="橢圓 7">
            <a:extLst>
              <a:ext uri="{FF2B5EF4-FFF2-40B4-BE49-F238E27FC236}">
                <a16:creationId xmlns:a16="http://schemas.microsoft.com/office/drawing/2014/main" id="{FE4030C4-65A8-4916-BF97-C2BA7161B33D}"/>
              </a:ext>
            </a:extLst>
          </p:cNvPr>
          <p:cNvSpPr/>
          <p:nvPr/>
        </p:nvSpPr>
        <p:spPr>
          <a:xfrm>
            <a:off x="4855027" y="2544044"/>
            <a:ext cx="2481943" cy="2892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6C7ACAC2-B516-4D57-97E4-F3C8ECE15F44}"/>
              </a:ext>
            </a:extLst>
          </p:cNvPr>
          <p:cNvSpPr/>
          <p:nvPr/>
        </p:nvSpPr>
        <p:spPr>
          <a:xfrm>
            <a:off x="8372669" y="2924519"/>
            <a:ext cx="2481943" cy="2892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EFDD24C-13B6-4C07-9FD9-5535C575B6E1}"/>
              </a:ext>
            </a:extLst>
          </p:cNvPr>
          <p:cNvSpPr txBox="1"/>
          <p:nvPr/>
        </p:nvSpPr>
        <p:spPr>
          <a:xfrm flipH="1">
            <a:off x="9405257" y="1679340"/>
            <a:ext cx="264678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Expected return method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C41B901-DA26-44FE-9D91-284AB99B3340}"/>
              </a:ext>
            </a:extLst>
          </p:cNvPr>
          <p:cNvSpPr txBox="1"/>
          <p:nvPr/>
        </p:nvSpPr>
        <p:spPr>
          <a:xfrm flipH="1">
            <a:off x="9405257" y="3820273"/>
            <a:ext cx="264678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70C0"/>
                </a:solidFill>
              </a:rPr>
              <a:t>Gain</a:t>
            </a:r>
            <a:r>
              <a:rPr lang="zh-TW" altLang="en-US" dirty="0">
                <a:solidFill>
                  <a:srgbClr val="0070C0"/>
                </a:solidFill>
              </a:rPr>
              <a:t>  →  </a:t>
            </a:r>
            <a:r>
              <a:rPr lang="en-US" altLang="zh-TW" dirty="0">
                <a:solidFill>
                  <a:srgbClr val="0070C0"/>
                </a:solidFill>
              </a:rPr>
              <a:t>risk averse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DE1CFD5-B11F-490B-A57B-F6DB6B58A4C1}"/>
              </a:ext>
            </a:extLst>
          </p:cNvPr>
          <p:cNvSpPr txBox="1"/>
          <p:nvPr/>
        </p:nvSpPr>
        <p:spPr>
          <a:xfrm flipH="1">
            <a:off x="9405257" y="4759417"/>
            <a:ext cx="264678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70C0"/>
                </a:solidFill>
              </a:rPr>
              <a:t>Loss</a:t>
            </a:r>
            <a:r>
              <a:rPr lang="zh-TW" altLang="en-US" dirty="0">
                <a:solidFill>
                  <a:srgbClr val="0070C0"/>
                </a:solidFill>
              </a:rPr>
              <a:t>  →  </a:t>
            </a:r>
            <a:r>
              <a:rPr lang="en-US" altLang="zh-TW" dirty="0">
                <a:solidFill>
                  <a:srgbClr val="0070C0"/>
                </a:solidFill>
              </a:rPr>
              <a:t>risk loving</a:t>
            </a:r>
            <a:endParaRPr lang="zh-TW" altLang="en-US" dirty="0">
              <a:solidFill>
                <a:srgbClr val="0070C0"/>
              </a:solidFill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4751BBC4-DC87-4BD1-9F69-DB63E4F4F300}"/>
              </a:ext>
            </a:extLst>
          </p:cNvPr>
          <p:cNvCxnSpPr>
            <a:endCxn id="11" idx="0"/>
          </p:cNvCxnSpPr>
          <p:nvPr/>
        </p:nvCxnSpPr>
        <p:spPr>
          <a:xfrm>
            <a:off x="10562253" y="2688668"/>
            <a:ext cx="166396" cy="11316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730D3EBF-761F-415B-9760-21A6C3573A56}"/>
              </a:ext>
            </a:extLst>
          </p:cNvPr>
          <p:cNvCxnSpPr>
            <a:cxnSpLocks/>
            <a:endCxn id="12" idx="3"/>
          </p:cNvCxnSpPr>
          <p:nvPr/>
        </p:nvCxnSpPr>
        <p:spPr>
          <a:xfrm>
            <a:off x="6095998" y="3250461"/>
            <a:ext cx="3309259" cy="16936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62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A8B55A1-B783-4A01-A1F8-AC0174DDE705}"/>
              </a:ext>
            </a:extLst>
          </p:cNvPr>
          <p:cNvSpPr/>
          <p:nvPr/>
        </p:nvSpPr>
        <p:spPr>
          <a:xfrm>
            <a:off x="1744824" y="3293706"/>
            <a:ext cx="87707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26E240B-CAF8-451D-BAAC-5F20F13F6005}"/>
              </a:ext>
            </a:extLst>
          </p:cNvPr>
          <p:cNvSpPr/>
          <p:nvPr/>
        </p:nvSpPr>
        <p:spPr>
          <a:xfrm>
            <a:off x="3231501" y="2586888"/>
            <a:ext cx="87707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1.49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0FA5885-5947-4150-B48D-2E477DFD3825}"/>
              </a:ext>
            </a:extLst>
          </p:cNvPr>
          <p:cNvSpPr/>
          <p:nvPr/>
        </p:nvSpPr>
        <p:spPr>
          <a:xfrm>
            <a:off x="3231501" y="4001294"/>
            <a:ext cx="87707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0.67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D6371F9-594E-4421-A440-AFE9DCEF761E}"/>
              </a:ext>
            </a:extLst>
          </p:cNvPr>
          <p:cNvSpPr/>
          <p:nvPr/>
        </p:nvSpPr>
        <p:spPr>
          <a:xfrm>
            <a:off x="5218922" y="1748543"/>
            <a:ext cx="87707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2.23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901C208-48B8-4E04-84F7-41C562B4A279}"/>
              </a:ext>
            </a:extLst>
          </p:cNvPr>
          <p:cNvSpPr/>
          <p:nvPr/>
        </p:nvSpPr>
        <p:spPr>
          <a:xfrm>
            <a:off x="5218922" y="3293706"/>
            <a:ext cx="87707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3397A4F-F051-45FF-A2BA-6920C44E98C9}"/>
              </a:ext>
            </a:extLst>
          </p:cNvPr>
          <p:cNvSpPr/>
          <p:nvPr/>
        </p:nvSpPr>
        <p:spPr>
          <a:xfrm>
            <a:off x="5218922" y="4572048"/>
            <a:ext cx="87707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0.45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8A4DA3-81A1-47FA-ACF1-7A5DA20A0F8E}"/>
              </a:ext>
            </a:extLst>
          </p:cNvPr>
          <p:cNvSpPr/>
          <p:nvPr/>
        </p:nvSpPr>
        <p:spPr>
          <a:xfrm>
            <a:off x="7252995" y="1115728"/>
            <a:ext cx="87707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3.32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D8AB6F3-DCF0-41E8-B1C3-40C766B1C50D}"/>
              </a:ext>
            </a:extLst>
          </p:cNvPr>
          <p:cNvSpPr/>
          <p:nvPr/>
        </p:nvSpPr>
        <p:spPr>
          <a:xfrm>
            <a:off x="7252995" y="2586888"/>
            <a:ext cx="87707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1.49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DB1AE74-4BD9-477A-8BEF-D4D6D5AF03D7}"/>
              </a:ext>
            </a:extLst>
          </p:cNvPr>
          <p:cNvSpPr/>
          <p:nvPr/>
        </p:nvSpPr>
        <p:spPr>
          <a:xfrm>
            <a:off x="7252995" y="4001294"/>
            <a:ext cx="87707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0.67</a:t>
            </a:r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CC19551-0DE7-4A01-9AE2-89115682160E}"/>
              </a:ext>
            </a:extLst>
          </p:cNvPr>
          <p:cNvSpPr/>
          <p:nvPr/>
        </p:nvSpPr>
        <p:spPr>
          <a:xfrm>
            <a:off x="7252995" y="5415700"/>
            <a:ext cx="87707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0.30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CCF173D-62F0-4483-9001-1F8E49D7B25A}"/>
              </a:ext>
            </a:extLst>
          </p:cNvPr>
          <p:cNvSpPr/>
          <p:nvPr/>
        </p:nvSpPr>
        <p:spPr>
          <a:xfrm>
            <a:off x="7252995" y="1556330"/>
            <a:ext cx="877078" cy="3265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2.32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FF30272-7E85-42FC-88CE-D4F2A8CD800D}"/>
              </a:ext>
            </a:extLst>
          </p:cNvPr>
          <p:cNvSpPr/>
          <p:nvPr/>
        </p:nvSpPr>
        <p:spPr>
          <a:xfrm>
            <a:off x="7252995" y="3290874"/>
            <a:ext cx="877078" cy="3265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0.49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B9080AA-61FE-4476-A956-401E9C2E1E98}"/>
              </a:ext>
            </a:extLst>
          </p:cNvPr>
          <p:cNvSpPr/>
          <p:nvPr/>
        </p:nvSpPr>
        <p:spPr>
          <a:xfrm>
            <a:off x="7252995" y="4541994"/>
            <a:ext cx="877078" cy="3265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64E9328-9E12-4706-A8B0-74B4F75FBC9B}"/>
              </a:ext>
            </a:extLst>
          </p:cNvPr>
          <p:cNvSpPr/>
          <p:nvPr/>
        </p:nvSpPr>
        <p:spPr>
          <a:xfrm>
            <a:off x="7252995" y="6039098"/>
            <a:ext cx="877078" cy="3265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84BC3AC-2B2E-43B2-87DA-AE58EAA1A6E8}"/>
              </a:ext>
            </a:extLst>
          </p:cNvPr>
          <p:cNvSpPr/>
          <p:nvPr/>
        </p:nvSpPr>
        <p:spPr>
          <a:xfrm>
            <a:off x="5218922" y="5092827"/>
            <a:ext cx="877078" cy="3265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937A5DD-29B0-4B26-B382-5B344DC8080E}"/>
              </a:ext>
            </a:extLst>
          </p:cNvPr>
          <p:cNvSpPr/>
          <p:nvPr/>
        </p:nvSpPr>
        <p:spPr>
          <a:xfrm>
            <a:off x="5218922" y="3714469"/>
            <a:ext cx="877078" cy="3265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0.21</a:t>
            </a:r>
            <a:endParaRPr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1C3B81D-25FB-4122-9409-99B11FB4DBB6}"/>
              </a:ext>
            </a:extLst>
          </p:cNvPr>
          <p:cNvSpPr/>
          <p:nvPr/>
        </p:nvSpPr>
        <p:spPr>
          <a:xfrm>
            <a:off x="5218922" y="2166586"/>
            <a:ext cx="877078" cy="3265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1.27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E7F47BD-DFAB-411D-86E0-360CD8C724E0}"/>
              </a:ext>
            </a:extLst>
          </p:cNvPr>
          <p:cNvSpPr/>
          <p:nvPr/>
        </p:nvSpPr>
        <p:spPr>
          <a:xfrm>
            <a:off x="3231501" y="3098209"/>
            <a:ext cx="877078" cy="3265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0.67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8E65D1E-BFB5-4D2C-AD5E-B624B090DA01}"/>
              </a:ext>
            </a:extLst>
          </p:cNvPr>
          <p:cNvSpPr/>
          <p:nvPr/>
        </p:nvSpPr>
        <p:spPr>
          <a:xfrm>
            <a:off x="5218922" y="2584629"/>
            <a:ext cx="877078" cy="306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1.34</a:t>
            </a:r>
            <a:endParaRPr lang="zh-TW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EE5CA56-68CE-4989-AEFA-8871C333D8C7}"/>
              </a:ext>
            </a:extLst>
          </p:cNvPr>
          <p:cNvSpPr/>
          <p:nvPr/>
        </p:nvSpPr>
        <p:spPr>
          <a:xfrm>
            <a:off x="5218922" y="4113077"/>
            <a:ext cx="877078" cy="306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0.05</a:t>
            </a:r>
            <a:endParaRPr lang="zh-TW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0C7B583-EAE9-4567-8B81-667FF23A99E5}"/>
              </a:ext>
            </a:extLst>
          </p:cNvPr>
          <p:cNvSpPr/>
          <p:nvPr/>
        </p:nvSpPr>
        <p:spPr>
          <a:xfrm>
            <a:off x="5218922" y="5578986"/>
            <a:ext cx="877078" cy="306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4FCE4EA-9AD0-4387-A0E7-AC6F1965BD69}"/>
              </a:ext>
            </a:extLst>
          </p:cNvPr>
          <p:cNvSpPr/>
          <p:nvPr/>
        </p:nvSpPr>
        <p:spPr>
          <a:xfrm>
            <a:off x="3231501" y="4866745"/>
            <a:ext cx="877078" cy="306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D90E976-B2E0-47C9-BC47-ECF785AFB134}"/>
              </a:ext>
            </a:extLst>
          </p:cNvPr>
          <p:cNvSpPr/>
          <p:nvPr/>
        </p:nvSpPr>
        <p:spPr>
          <a:xfrm>
            <a:off x="3231501" y="3556527"/>
            <a:ext cx="877078" cy="3067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0.57</a:t>
            </a:r>
            <a:endParaRPr lang="zh-TW" altLang="en-US" dirty="0"/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3DFB69F3-9CF8-4C4D-9562-77E58F78AEA9}"/>
              </a:ext>
            </a:extLst>
          </p:cNvPr>
          <p:cNvSpPr/>
          <p:nvPr/>
        </p:nvSpPr>
        <p:spPr>
          <a:xfrm>
            <a:off x="4871398" y="3622998"/>
            <a:ext cx="1572126" cy="509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ED5634A-52DC-4E76-B049-37F2A7611167}"/>
              </a:ext>
            </a:extLst>
          </p:cNvPr>
          <p:cNvSpPr/>
          <p:nvPr/>
        </p:nvSpPr>
        <p:spPr>
          <a:xfrm>
            <a:off x="3231501" y="4419823"/>
            <a:ext cx="877078" cy="3265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0.09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82415AB-6A68-42AD-9FC5-0B49036B8735}"/>
              </a:ext>
            </a:extLst>
          </p:cNvPr>
          <p:cNvSpPr/>
          <p:nvPr/>
        </p:nvSpPr>
        <p:spPr>
          <a:xfrm>
            <a:off x="1744824" y="3783631"/>
            <a:ext cx="877078" cy="3265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0.34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EE02845-2577-4311-8F7A-04679463BC1B}"/>
              </a:ext>
            </a:extLst>
          </p:cNvPr>
          <p:cNvSpPr/>
          <p:nvPr/>
        </p:nvSpPr>
        <p:spPr>
          <a:xfrm>
            <a:off x="1604863" y="574700"/>
            <a:ext cx="1146357" cy="5979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PT</a:t>
            </a:r>
          </a:p>
          <a:p>
            <a:pPr algn="ctr"/>
            <a:r>
              <a:rPr lang="en-US" altLang="zh-TW" dirty="0"/>
              <a:t>Value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9FD008A-33BF-4179-A827-61104465A042}"/>
              </a:ext>
            </a:extLst>
          </p:cNvPr>
          <p:cNvSpPr/>
          <p:nvPr/>
        </p:nvSpPr>
        <p:spPr>
          <a:xfrm>
            <a:off x="2962222" y="574700"/>
            <a:ext cx="1146357" cy="5979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Intrinsic</a:t>
            </a:r>
          </a:p>
          <a:p>
            <a:pPr algn="ctr"/>
            <a:r>
              <a:rPr lang="en-US" altLang="zh-TW" dirty="0"/>
              <a:t>Value ( RP)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242BF0D-0382-47F0-8D62-C02745D798BB}"/>
              </a:ext>
            </a:extLst>
          </p:cNvPr>
          <p:cNvSpPr/>
          <p:nvPr/>
        </p:nvSpPr>
        <p:spPr>
          <a:xfrm>
            <a:off x="282374" y="565926"/>
            <a:ext cx="1146357" cy="59797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Asset</a:t>
            </a:r>
          </a:p>
          <a:p>
            <a:pPr algn="ctr"/>
            <a:r>
              <a:rPr lang="en-US" altLang="zh-TW" dirty="0"/>
              <a:t>Value</a:t>
            </a: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45D07883-5EFD-4383-B359-4C44A7181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975" y="1991734"/>
            <a:ext cx="40100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47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D63D7B-320B-46F0-93B3-C18693FA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68CC03-BC13-4BCD-97AD-7592A2F52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DEA98DB-5828-48BE-A1E9-CF5830F32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221" y="59657"/>
            <a:ext cx="8144643" cy="271989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211C16B-0A0E-46D7-B217-B6DC9F139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04" y="2779547"/>
            <a:ext cx="10625262" cy="177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10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6C33F6F-3DB1-4095-A74E-AF81E2290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1258"/>
            <a:ext cx="6293605" cy="28588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7DC5CE8-739F-420E-BE5B-51BB113A4C57}"/>
              </a:ext>
            </a:extLst>
          </p:cNvPr>
          <p:cNvSpPr/>
          <p:nvPr/>
        </p:nvSpPr>
        <p:spPr>
          <a:xfrm>
            <a:off x="4208106" y="1825625"/>
            <a:ext cx="1343608" cy="283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F080FE8-DB90-4511-AB84-356EF1606F8C}"/>
              </a:ext>
            </a:extLst>
          </p:cNvPr>
          <p:cNvSpPr/>
          <p:nvPr/>
        </p:nvSpPr>
        <p:spPr>
          <a:xfrm>
            <a:off x="4208106" y="2246085"/>
            <a:ext cx="1278294" cy="283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B88354-54E2-441E-BA43-A0C65AA4F6C9}"/>
              </a:ext>
            </a:extLst>
          </p:cNvPr>
          <p:cNvSpPr/>
          <p:nvPr/>
        </p:nvSpPr>
        <p:spPr>
          <a:xfrm>
            <a:off x="5551714" y="2243655"/>
            <a:ext cx="1278294" cy="2855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726A690-457F-495F-BA43-E68E52EC7F87}"/>
                  </a:ext>
                </a:extLst>
              </p:cNvPr>
              <p:cNvSpPr/>
              <p:nvPr/>
            </p:nvSpPr>
            <p:spPr>
              <a:xfrm>
                <a:off x="5551713" y="3178305"/>
                <a:ext cx="3153747" cy="133327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332−100=232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≥133.96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Gain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𝐴𝑝𝑝𝑙𝑦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726A690-457F-495F-BA43-E68E52EC7F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13" y="3178305"/>
                <a:ext cx="3153747" cy="13332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31098E1-7CEB-4F5B-A7E5-DFE5408071BF}"/>
                  </a:ext>
                </a:extLst>
              </p:cNvPr>
              <p:cNvSpPr/>
              <p:nvPr/>
            </p:nvSpPr>
            <p:spPr>
              <a:xfrm>
                <a:off x="1953207" y="3178305"/>
                <a:ext cx="3153747" cy="133327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149−100=49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≤133.96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Loss</m:t>
                      </m:r>
                    </m:oMath>
                  </m:oMathPara>
                </a14:m>
                <a:endParaRPr lang="en-US" altLang="zh-TW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𝐴𝑝𝑝𝑙𝑦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31098E1-7CEB-4F5B-A7E5-DFE540807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207" y="3178305"/>
                <a:ext cx="3153747" cy="1333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888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5412E7-058B-4E02-9688-A4A9E819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A06AA4-D2AE-48AA-A497-D0353E388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66BF596-33AF-45C7-9667-8A539A951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43" y="5000469"/>
            <a:ext cx="7981871" cy="132400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EA02F92-4288-49E7-9AE6-DD13A799E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161" y="588907"/>
            <a:ext cx="6993636" cy="116924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C0D9BB9-9E09-4D3F-B625-A31432248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926" y="1893093"/>
            <a:ext cx="6293605" cy="28588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E9F6603-4FD9-4B74-AB8E-DF151E6FFFAB}"/>
              </a:ext>
            </a:extLst>
          </p:cNvPr>
          <p:cNvSpPr/>
          <p:nvPr/>
        </p:nvSpPr>
        <p:spPr>
          <a:xfrm>
            <a:off x="435006" y="685924"/>
            <a:ext cx="1615736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Standard</a:t>
            </a:r>
          </a:p>
          <a:p>
            <a:pPr algn="ctr"/>
            <a:r>
              <a:rPr lang="en-US" altLang="zh-TW" dirty="0"/>
              <a:t>Binomial tree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636B77E-4DF1-48B6-9780-2A1DF233D7E8}"/>
              </a:ext>
            </a:extLst>
          </p:cNvPr>
          <p:cNvSpPr/>
          <p:nvPr/>
        </p:nvSpPr>
        <p:spPr>
          <a:xfrm>
            <a:off x="257452" y="2567921"/>
            <a:ext cx="1970843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Asset value &amp;</a:t>
            </a:r>
          </a:p>
          <a:p>
            <a:pPr algn="ctr"/>
            <a:r>
              <a:rPr lang="en-US" altLang="zh-TW" dirty="0"/>
              <a:t>Reference point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3D454E-9858-490F-B324-20D4E54AF595}"/>
              </a:ext>
            </a:extLst>
          </p:cNvPr>
          <p:cNvSpPr/>
          <p:nvPr/>
        </p:nvSpPr>
        <p:spPr>
          <a:xfrm>
            <a:off x="435006" y="5285171"/>
            <a:ext cx="1615736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Prospect theory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8319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C12D74-F75F-40F8-B1BB-C79ADC140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02" y="1122363"/>
            <a:ext cx="11485984" cy="2387600"/>
          </a:xfrm>
        </p:spPr>
        <p:txBody>
          <a:bodyPr>
            <a:normAutofit/>
          </a:bodyPr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AA7ADD7-FE5E-4251-B65B-1FC091469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ESO to Equity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6275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059E7-F014-4D3C-87ED-6A822A4D5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87BB59-9B62-4383-9C17-4A65D7622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Define OSR (short for option stock ratio)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大於</a:t>
            </a:r>
            <a:r>
              <a:rPr lang="en-US" altLang="zh-TW" dirty="0"/>
              <a:t>1</a:t>
            </a:r>
            <a:r>
              <a:rPr lang="zh-TW" altLang="en-US" dirty="0"/>
              <a:t>代表</a:t>
            </a:r>
            <a:r>
              <a:rPr lang="en-US" altLang="zh-TW" dirty="0"/>
              <a:t>prefer ESO</a:t>
            </a:r>
          </a:p>
          <a:p>
            <a:r>
              <a:rPr lang="zh-TW" altLang="en-US" dirty="0"/>
              <a:t>小於</a:t>
            </a:r>
            <a:r>
              <a:rPr lang="en-US" altLang="zh-TW" dirty="0"/>
              <a:t>1</a:t>
            </a:r>
            <a:r>
              <a:rPr lang="zh-TW" altLang="en-US" dirty="0"/>
              <a:t>代表</a:t>
            </a:r>
            <a:r>
              <a:rPr lang="en-US" altLang="zh-TW" dirty="0"/>
              <a:t>prefer</a:t>
            </a:r>
            <a:r>
              <a:rPr lang="zh-TW" altLang="en-US" dirty="0"/>
              <a:t> </a:t>
            </a:r>
            <a:r>
              <a:rPr lang="en-US" altLang="zh-TW" dirty="0"/>
              <a:t>Equity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2A1CF12-B679-4EE8-A299-72606241E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554" y="2799576"/>
            <a:ext cx="1848530" cy="153292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6F1304C-7695-43F4-AD43-1F66F6F36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5625"/>
            <a:ext cx="12192000" cy="123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43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25FC06-18B7-4F0D-87C7-BD4874E6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239DB7-3EFB-4892-98CF-F2FBEDA1B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33CC54E-8D40-4D3C-8E5E-507362A93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585"/>
            <a:ext cx="12192000" cy="498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19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69CF99-85FB-4169-9458-82ACD645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7B4504-361C-42E1-B3E4-ADCE7F1AF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BB416EB-1FEB-4138-BCB0-9ECCE10B3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" y="970961"/>
            <a:ext cx="12083143" cy="491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17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7BA61E-14D6-4732-B4E3-54749C4C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33632E-1722-4950-AC93-8AB910F3D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EB9446E-FFE4-46BD-BB7A-95E98F668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079" y="0"/>
            <a:ext cx="8895841" cy="686473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3EE5FE1-9022-4666-8DFF-D8FD33659FAD}"/>
              </a:ext>
            </a:extLst>
          </p:cNvPr>
          <p:cNvSpPr/>
          <p:nvPr/>
        </p:nvSpPr>
        <p:spPr>
          <a:xfrm>
            <a:off x="8698694" y="4048217"/>
            <a:ext cx="3464985" cy="69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/>
              <a:t>Empirical:</a:t>
            </a:r>
          </a:p>
          <a:p>
            <a:pPr algn="ctr"/>
            <a:r>
              <a:rPr lang="en-US" altLang="zh-TW" sz="1600" dirty="0"/>
              <a:t>Bettis et al(2005) : </a:t>
            </a:r>
          </a:p>
          <a:p>
            <a:pPr algn="ctr"/>
            <a:r>
              <a:rPr lang="en-US" altLang="zh-TW" sz="1600" dirty="0"/>
              <a:t>averagely exercise time : 4.55y before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08721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D688B2-0D35-4F86-B3F6-499714F43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BCBA55-1156-4D0A-91FE-0CE102195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Construct a dynamic, multiperiod prospect model.</a:t>
            </a:r>
          </a:p>
          <a:p>
            <a:endParaRPr lang="en-US" altLang="zh-TW" dirty="0"/>
          </a:p>
          <a:p>
            <a:r>
              <a:rPr lang="en-US" altLang="zh-TW" dirty="0"/>
              <a:t>Option preferred results  (to cash &amp; stock)</a:t>
            </a:r>
          </a:p>
          <a:p>
            <a:endParaRPr lang="en-US" altLang="zh-TW" dirty="0"/>
          </a:p>
          <a:p>
            <a:r>
              <a:rPr lang="en-US" altLang="zh-TW" dirty="0"/>
              <a:t>(Match empirical) : higher volatility firms issue more option</a:t>
            </a:r>
          </a:p>
          <a:p>
            <a:endParaRPr lang="en-US" altLang="zh-TW" dirty="0"/>
          </a:p>
          <a:p>
            <a:r>
              <a:rPr lang="en-US" altLang="zh-TW" dirty="0"/>
              <a:t>Loss aversion &amp; Overweight the probability of extreme event.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295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C6E265-984A-4493-B93F-E4DA05EB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Possibility effect (for low probability outcome)</a:t>
            </a:r>
            <a:endParaRPr lang="zh-TW" altLang="en-US" dirty="0"/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3B9FD9B1-82AF-446E-B7AA-9F508B4A0F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686254"/>
              </p:ext>
            </p:extLst>
          </p:nvPr>
        </p:nvGraphicFramePr>
        <p:xfrm>
          <a:off x="838200" y="2137941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55150876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616784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40111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B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734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Gain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5%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to win $10,000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100%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to win $501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461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Loss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5%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to loss $10,000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100%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to loss $501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124585"/>
                  </a:ext>
                </a:extLst>
              </a:tr>
            </a:tbl>
          </a:graphicData>
        </a:graphic>
      </p:graphicFrame>
      <p:sp>
        <p:nvSpPr>
          <p:cNvPr id="8" name="橢圓 7">
            <a:extLst>
              <a:ext uri="{FF2B5EF4-FFF2-40B4-BE49-F238E27FC236}">
                <a16:creationId xmlns:a16="http://schemas.microsoft.com/office/drawing/2014/main" id="{FE4030C4-65A8-4916-BF97-C2BA7161B33D}"/>
              </a:ext>
            </a:extLst>
          </p:cNvPr>
          <p:cNvSpPr/>
          <p:nvPr/>
        </p:nvSpPr>
        <p:spPr>
          <a:xfrm>
            <a:off x="4836366" y="2917060"/>
            <a:ext cx="2481943" cy="2892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6C7ACAC2-B516-4D57-97E4-F3C8ECE15F44}"/>
              </a:ext>
            </a:extLst>
          </p:cNvPr>
          <p:cNvSpPr/>
          <p:nvPr/>
        </p:nvSpPr>
        <p:spPr>
          <a:xfrm>
            <a:off x="8312023" y="2549576"/>
            <a:ext cx="2481943" cy="2892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EFDD24C-13B6-4C07-9FD9-5535C575B6E1}"/>
              </a:ext>
            </a:extLst>
          </p:cNvPr>
          <p:cNvSpPr txBox="1"/>
          <p:nvPr/>
        </p:nvSpPr>
        <p:spPr>
          <a:xfrm flipH="1">
            <a:off x="9405257" y="1679340"/>
            <a:ext cx="264678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Expected return method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DC632A1-D9AF-41B3-835D-CBB72E39407C}"/>
              </a:ext>
            </a:extLst>
          </p:cNvPr>
          <p:cNvSpPr txBox="1"/>
          <p:nvPr/>
        </p:nvSpPr>
        <p:spPr>
          <a:xfrm flipH="1">
            <a:off x="1838131" y="4033189"/>
            <a:ext cx="264678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70C0"/>
                </a:solidFill>
              </a:rPr>
              <a:t>Gain</a:t>
            </a:r>
            <a:r>
              <a:rPr lang="zh-TW" altLang="en-US" dirty="0">
                <a:solidFill>
                  <a:srgbClr val="0070C0"/>
                </a:solidFill>
              </a:rPr>
              <a:t>  →  </a:t>
            </a:r>
            <a:r>
              <a:rPr lang="en-US" altLang="zh-TW" dirty="0">
                <a:solidFill>
                  <a:srgbClr val="0070C0"/>
                </a:solidFill>
              </a:rPr>
              <a:t>risk loving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22047E2-87CC-4B68-A125-6F33892613DD}"/>
              </a:ext>
            </a:extLst>
          </p:cNvPr>
          <p:cNvSpPr txBox="1"/>
          <p:nvPr/>
        </p:nvSpPr>
        <p:spPr>
          <a:xfrm flipH="1">
            <a:off x="1838131" y="4993994"/>
            <a:ext cx="264678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70C0"/>
                </a:solidFill>
              </a:rPr>
              <a:t>Loss</a:t>
            </a:r>
            <a:r>
              <a:rPr lang="zh-TW" altLang="en-US" dirty="0">
                <a:solidFill>
                  <a:srgbClr val="0070C0"/>
                </a:solidFill>
              </a:rPr>
              <a:t>  →  </a:t>
            </a:r>
            <a:r>
              <a:rPr lang="en-US" altLang="zh-TW" dirty="0">
                <a:solidFill>
                  <a:srgbClr val="0070C0"/>
                </a:solidFill>
              </a:rPr>
              <a:t>risk averse</a:t>
            </a:r>
            <a:endParaRPr lang="zh-TW" altLang="en-US" dirty="0">
              <a:solidFill>
                <a:srgbClr val="0070C0"/>
              </a:solidFill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9933E9D5-565D-4FB4-B62B-803EC7ECA997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3161523" y="2724539"/>
            <a:ext cx="1886338" cy="13086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ACF72D10-AC32-4B58-BD4A-DE34A231103F}"/>
              </a:ext>
            </a:extLst>
          </p:cNvPr>
          <p:cNvCxnSpPr>
            <a:cxnSpLocks/>
            <a:endCxn id="12" idx="1"/>
          </p:cNvCxnSpPr>
          <p:nvPr/>
        </p:nvCxnSpPr>
        <p:spPr>
          <a:xfrm flipH="1">
            <a:off x="4484915" y="3250460"/>
            <a:ext cx="5068080" cy="1928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5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E3F606-1585-4482-8744-718F2619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BD2B8D-40A2-40EC-81FD-BB9947483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856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C80ACE-31EF-42D2-81F7-6107C73C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A46EE5-87E7-43C1-9E6B-AEFABB1BB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B16D4C4-9D64-46E3-8C76-7EE592481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4011"/>
            <a:ext cx="12192000" cy="28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6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EE8691-5C81-4B8F-A9EE-37C40579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Utility</a:t>
            </a:r>
            <a:r>
              <a:rPr lang="zh-TW" altLang="en-US" dirty="0"/>
              <a:t> </a:t>
            </a:r>
            <a:r>
              <a:rPr lang="en-US" altLang="zh-TW" dirty="0"/>
              <a:t>function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02DFB0-B102-4465-B211-BE396637D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110"/>
            <a:ext cx="10515600" cy="4351338"/>
          </a:xfrm>
        </p:spPr>
        <p:txBody>
          <a:bodyPr/>
          <a:lstStyle/>
          <a:p>
            <a:r>
              <a:rPr lang="en-US" altLang="zh-TW" dirty="0"/>
              <a:t>Loss averse </a:t>
            </a:r>
          </a:p>
          <a:p>
            <a:pPr marL="0" indent="0">
              <a:buNone/>
            </a:pPr>
            <a:r>
              <a:rPr lang="en-US" altLang="zh-TW" dirty="0"/>
              <a:t>(same amount of money but differ in utility)</a:t>
            </a:r>
          </a:p>
        </p:txBody>
      </p:sp>
      <p:pic>
        <p:nvPicPr>
          <p:cNvPr id="1026" name="Picture 2" descr="Value function in Prospect Theory Graph.jpg">
            <a:extLst>
              <a:ext uri="{FF2B5EF4-FFF2-40B4-BE49-F238E27FC236}">
                <a16:creationId xmlns:a16="http://schemas.microsoft.com/office/drawing/2014/main" id="{ED367910-8754-4CA6-928F-3752BFEA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81" y="0"/>
            <a:ext cx="4617319" cy="29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93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284335-E3C1-4C71-9E4E-F89F3C1FA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Probability weighting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0708FF-AECB-41BF-8C43-AA09D7EF5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用來解釋人們傾向高估「機率小事件」、低估「機率大事件」</a:t>
            </a:r>
            <a:r>
              <a:rPr lang="en-US" altLang="zh-TW" sz="1600" dirty="0"/>
              <a:t>(</a:t>
            </a:r>
            <a:r>
              <a:rPr lang="zh-TW" altLang="en-US" sz="1600" dirty="0"/>
              <a:t>機率</a:t>
            </a:r>
            <a:r>
              <a:rPr lang="en-US" altLang="zh-TW" sz="1600" dirty="0"/>
              <a:t>)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5A36320-E326-48F4-9A27-1C6E15229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73" y="2408912"/>
            <a:ext cx="9124853" cy="4449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5C7B6C6-93CE-4457-9C1A-01FF8CF39E54}"/>
                  </a:ext>
                </a:extLst>
              </p:cNvPr>
              <p:cNvSpPr txBox="1"/>
              <p:nvPr/>
            </p:nvSpPr>
            <p:spPr>
              <a:xfrm>
                <a:off x="838199" y="4310290"/>
                <a:ext cx="2562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𝑈𝑠𝑒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𝑤h𝑖𝑙𝑒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𝑔𝑎𝑖𝑛𝑖𝑛𝑔</m:t>
                      </m:r>
                    </m:oMath>
                  </m:oMathPara>
                </a14:m>
                <a:endParaRPr lang="en-US" altLang="zh-TW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𝑈𝑠𝑒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𝑤h𝑖𝑙𝑒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𝑙𝑜𝑠𝑖𝑛𝑔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5C7B6C6-93CE-4457-9C1A-01FF8CF39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310290"/>
                <a:ext cx="2562566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83BD08AC-0B64-4707-89C8-8D03206D9823}"/>
              </a:ext>
            </a:extLst>
          </p:cNvPr>
          <p:cNvSpPr/>
          <p:nvPr/>
        </p:nvSpPr>
        <p:spPr>
          <a:xfrm>
            <a:off x="7910004" y="3630966"/>
            <a:ext cx="1136341" cy="550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Certainty effect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F1FA899-3A51-417F-A7CE-BD468C54D6A8}"/>
              </a:ext>
            </a:extLst>
          </p:cNvPr>
          <p:cNvSpPr/>
          <p:nvPr/>
        </p:nvSpPr>
        <p:spPr>
          <a:xfrm>
            <a:off x="4342660" y="3906174"/>
            <a:ext cx="1136341" cy="550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Possibility effect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195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F02F65-16E4-4539-BAF4-FA1B5F7B7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Prospect theory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43EC6BA-C2F1-4B16-BBAE-1E2AFE393C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Combining new Utility function &amp; Probability weighting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We consider cumulative prospect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43EC6BA-C2F1-4B16-BBAE-1E2AFE393C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F2486599-11D9-4032-A641-8B5CB3CEA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19" y="3687572"/>
            <a:ext cx="6228961" cy="24893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180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C12D74-F75F-40F8-B1BB-C79ADC140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02" y="1122363"/>
            <a:ext cx="11485984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Why do employees like to </a:t>
            </a:r>
            <a:br>
              <a:rPr lang="en-US" altLang="zh-TW" dirty="0"/>
            </a:br>
            <a:r>
              <a:rPr lang="en-US" altLang="zh-TW" dirty="0"/>
              <a:t>be paid with Options?</a:t>
            </a:r>
            <a:br>
              <a:rPr lang="en-US" altLang="zh-TW" dirty="0"/>
            </a:br>
            <a:r>
              <a:rPr lang="en-US" altLang="zh-TW" dirty="0"/>
              <a:t>A multi-period prospect theory approach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AA7ADD7-FE5E-4251-B65B-1FC091469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Lei Sun, Martin </a:t>
            </a:r>
            <a:r>
              <a:rPr lang="en-US" altLang="zh-TW" dirty="0" err="1"/>
              <a:t>Widdicks</a:t>
            </a:r>
            <a:endParaRPr lang="en-US" altLang="zh-TW" dirty="0"/>
          </a:p>
          <a:p>
            <a:r>
              <a:rPr lang="en-US" altLang="zh-TW" dirty="0"/>
              <a:t>Journal of Corporate Finance 2016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9015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908</Words>
  <Application>Microsoft Office PowerPoint</Application>
  <PresentationFormat>寬螢幕</PresentationFormat>
  <Paragraphs>244</Paragraphs>
  <Slides>40</Slides>
  <Notes>0</Notes>
  <HiddenSlides>3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6" baseType="lpstr">
      <vt:lpstr>新細明體</vt:lpstr>
      <vt:lpstr>Arial</vt:lpstr>
      <vt:lpstr>Calibri</vt:lpstr>
      <vt:lpstr>Calibri Light</vt:lpstr>
      <vt:lpstr>Cambria Math</vt:lpstr>
      <vt:lpstr>Office 佈景主題</vt:lpstr>
      <vt:lpstr>Why do employees like to  be paid with Options? A multi-period prospect theory approach</vt:lpstr>
      <vt:lpstr>Prospect theory</vt:lpstr>
      <vt:lpstr>Certainty effect (for high probability outcome)</vt:lpstr>
      <vt:lpstr>Possibility effect (for low probability outcome)</vt:lpstr>
      <vt:lpstr>PowerPoint 簡報</vt:lpstr>
      <vt:lpstr>Utility function</vt:lpstr>
      <vt:lpstr>Probability weighting</vt:lpstr>
      <vt:lpstr>Prospect theory</vt:lpstr>
      <vt:lpstr>Why do employees like to  be paid with Options? A multi-period prospect theory approach</vt:lpstr>
      <vt:lpstr>Model</vt:lpstr>
      <vt:lpstr>PowerPoint 簡報</vt:lpstr>
      <vt:lpstr>PowerPoint 簡報</vt:lpstr>
      <vt:lpstr>Reference point</vt:lpstr>
      <vt:lpstr>Advanced reference point model  (Barberis et al. (2001))</vt:lpstr>
      <vt:lpstr>PowerPoint 簡報</vt:lpstr>
      <vt:lpstr>Method – Finite difference</vt:lpstr>
      <vt:lpstr>PowerPoint 簡報</vt:lpstr>
      <vt:lpstr>PowerPoint 簡報</vt:lpstr>
      <vt:lpstr>PowerPoint 簡報</vt:lpstr>
      <vt:lpstr>Method – Finite difference</vt:lpstr>
      <vt:lpstr>Firm cost of ESO </vt:lpstr>
      <vt:lpstr>Expected Utility   (terminal wealth)</vt:lpstr>
      <vt:lpstr>Results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Results</vt:lpstr>
      <vt:lpstr>PowerPoint 簡報</vt:lpstr>
      <vt:lpstr>PowerPoint 簡報</vt:lpstr>
      <vt:lpstr>PowerPoint 簡報</vt:lpstr>
      <vt:lpstr>PowerPoint 簡報</vt:lpstr>
      <vt:lpstr>Conclusion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名勛 鄧</dc:creator>
  <cp:lastModifiedBy>名勛 鄧</cp:lastModifiedBy>
  <cp:revision>67</cp:revision>
  <dcterms:created xsi:type="dcterms:W3CDTF">2020-12-08T07:36:52Z</dcterms:created>
  <dcterms:modified xsi:type="dcterms:W3CDTF">2020-12-15T15:47:54Z</dcterms:modified>
</cp:coreProperties>
</file>